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53" r:id="rId1"/>
  </p:sldMasterIdLst>
  <p:sldIdLst>
    <p:sldId id="256" r:id="rId2"/>
    <p:sldId id="258" r:id="rId3"/>
    <p:sldId id="259" r:id="rId4"/>
    <p:sldId id="260" r:id="rId5"/>
    <p:sldId id="261" r:id="rId6"/>
    <p:sldId id="262" r:id="rId7"/>
    <p:sldId id="270" r:id="rId8"/>
    <p:sldId id="263" r:id="rId9"/>
    <p:sldId id="264" r:id="rId10"/>
    <p:sldId id="265" r:id="rId11"/>
    <p:sldId id="266" r:id="rId12"/>
    <p:sldId id="267" r:id="rId13"/>
    <p:sldId id="269" r:id="rId14"/>
    <p:sldId id="272"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5" d="100"/>
          <a:sy n="65" d="100"/>
        </p:scale>
        <p:origin x="85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170358-8F60-42B5-ADD9-71E791AE4495}"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F1CCA4-A9C7-440A-A6B8-F9FB141F6343}" type="slidenum">
              <a:rPr lang="en-IN" smtClean="0"/>
              <a:t>‹#›</a:t>
            </a:fld>
            <a:endParaRPr lang="en-IN"/>
          </a:p>
        </p:txBody>
      </p:sp>
    </p:spTree>
    <p:extLst>
      <p:ext uri="{BB962C8B-B14F-4D97-AF65-F5344CB8AC3E}">
        <p14:creationId xmlns:p14="http://schemas.microsoft.com/office/powerpoint/2010/main" val="4239347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170358-8F60-42B5-ADD9-71E791AE4495}"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F1CCA4-A9C7-440A-A6B8-F9FB141F6343}" type="slidenum">
              <a:rPr lang="en-IN" smtClean="0"/>
              <a:t>‹#›</a:t>
            </a:fld>
            <a:endParaRPr lang="en-IN"/>
          </a:p>
        </p:txBody>
      </p:sp>
    </p:spTree>
    <p:extLst>
      <p:ext uri="{BB962C8B-B14F-4D97-AF65-F5344CB8AC3E}">
        <p14:creationId xmlns:p14="http://schemas.microsoft.com/office/powerpoint/2010/main" val="3339208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170358-8F60-42B5-ADD9-71E791AE4495}"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F1CCA4-A9C7-440A-A6B8-F9FB141F6343}"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980614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170358-8F60-42B5-ADD9-71E791AE4495}"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F1CCA4-A9C7-440A-A6B8-F9FB141F6343}" type="slidenum">
              <a:rPr lang="en-IN" smtClean="0"/>
              <a:t>‹#›</a:t>
            </a:fld>
            <a:endParaRPr lang="en-IN"/>
          </a:p>
        </p:txBody>
      </p:sp>
    </p:spTree>
    <p:extLst>
      <p:ext uri="{BB962C8B-B14F-4D97-AF65-F5344CB8AC3E}">
        <p14:creationId xmlns:p14="http://schemas.microsoft.com/office/powerpoint/2010/main" val="3166254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170358-8F60-42B5-ADD9-71E791AE4495}"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F1CCA4-A9C7-440A-A6B8-F9FB141F6343}"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363646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170358-8F60-42B5-ADD9-71E791AE4495}"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F1CCA4-A9C7-440A-A6B8-F9FB141F6343}" type="slidenum">
              <a:rPr lang="en-IN" smtClean="0"/>
              <a:t>‹#›</a:t>
            </a:fld>
            <a:endParaRPr lang="en-IN"/>
          </a:p>
        </p:txBody>
      </p:sp>
    </p:spTree>
    <p:extLst>
      <p:ext uri="{BB962C8B-B14F-4D97-AF65-F5344CB8AC3E}">
        <p14:creationId xmlns:p14="http://schemas.microsoft.com/office/powerpoint/2010/main" val="32267026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170358-8F60-42B5-ADD9-71E791AE4495}"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F1CCA4-A9C7-440A-A6B8-F9FB141F6343}" type="slidenum">
              <a:rPr lang="en-IN" smtClean="0"/>
              <a:t>‹#›</a:t>
            </a:fld>
            <a:endParaRPr lang="en-IN"/>
          </a:p>
        </p:txBody>
      </p:sp>
    </p:spTree>
    <p:extLst>
      <p:ext uri="{BB962C8B-B14F-4D97-AF65-F5344CB8AC3E}">
        <p14:creationId xmlns:p14="http://schemas.microsoft.com/office/powerpoint/2010/main" val="38978370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170358-8F60-42B5-ADD9-71E791AE4495}"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F1CCA4-A9C7-440A-A6B8-F9FB141F6343}" type="slidenum">
              <a:rPr lang="en-IN" smtClean="0"/>
              <a:t>‹#›</a:t>
            </a:fld>
            <a:endParaRPr lang="en-IN"/>
          </a:p>
        </p:txBody>
      </p:sp>
    </p:spTree>
    <p:extLst>
      <p:ext uri="{BB962C8B-B14F-4D97-AF65-F5344CB8AC3E}">
        <p14:creationId xmlns:p14="http://schemas.microsoft.com/office/powerpoint/2010/main" val="3691935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170358-8F60-42B5-ADD9-71E791AE4495}"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F1CCA4-A9C7-440A-A6B8-F9FB141F6343}" type="slidenum">
              <a:rPr lang="en-IN" smtClean="0"/>
              <a:t>‹#›</a:t>
            </a:fld>
            <a:endParaRPr lang="en-IN"/>
          </a:p>
        </p:txBody>
      </p:sp>
    </p:spTree>
    <p:extLst>
      <p:ext uri="{BB962C8B-B14F-4D97-AF65-F5344CB8AC3E}">
        <p14:creationId xmlns:p14="http://schemas.microsoft.com/office/powerpoint/2010/main" val="1631068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170358-8F60-42B5-ADD9-71E791AE4495}"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F1CCA4-A9C7-440A-A6B8-F9FB141F6343}" type="slidenum">
              <a:rPr lang="en-IN" smtClean="0"/>
              <a:t>‹#›</a:t>
            </a:fld>
            <a:endParaRPr lang="en-IN"/>
          </a:p>
        </p:txBody>
      </p:sp>
    </p:spTree>
    <p:extLst>
      <p:ext uri="{BB962C8B-B14F-4D97-AF65-F5344CB8AC3E}">
        <p14:creationId xmlns:p14="http://schemas.microsoft.com/office/powerpoint/2010/main" val="1776775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170358-8F60-42B5-ADD9-71E791AE4495}" type="datetimeFigureOut">
              <a:rPr lang="en-IN" smtClean="0"/>
              <a:t>29-02-2024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DF1CCA4-A9C7-440A-A6B8-F9FB141F6343}" type="slidenum">
              <a:rPr lang="en-IN" smtClean="0"/>
              <a:t>‹#›</a:t>
            </a:fld>
            <a:endParaRPr lang="en-IN"/>
          </a:p>
        </p:txBody>
      </p:sp>
    </p:spTree>
    <p:extLst>
      <p:ext uri="{BB962C8B-B14F-4D97-AF65-F5344CB8AC3E}">
        <p14:creationId xmlns:p14="http://schemas.microsoft.com/office/powerpoint/2010/main" val="3276653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170358-8F60-42B5-ADD9-71E791AE4495}" type="datetimeFigureOut">
              <a:rPr lang="en-IN" smtClean="0"/>
              <a:t>29-02-2024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DF1CCA4-A9C7-440A-A6B8-F9FB141F6343}" type="slidenum">
              <a:rPr lang="en-IN" smtClean="0"/>
              <a:t>‹#›</a:t>
            </a:fld>
            <a:endParaRPr lang="en-IN"/>
          </a:p>
        </p:txBody>
      </p:sp>
    </p:spTree>
    <p:extLst>
      <p:ext uri="{BB962C8B-B14F-4D97-AF65-F5344CB8AC3E}">
        <p14:creationId xmlns:p14="http://schemas.microsoft.com/office/powerpoint/2010/main" val="4190625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170358-8F60-42B5-ADD9-71E791AE4495}" type="datetimeFigureOut">
              <a:rPr lang="en-IN" smtClean="0"/>
              <a:t>29-02-2024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DF1CCA4-A9C7-440A-A6B8-F9FB141F6343}" type="slidenum">
              <a:rPr lang="en-IN" smtClean="0"/>
              <a:t>‹#›</a:t>
            </a:fld>
            <a:endParaRPr lang="en-IN"/>
          </a:p>
        </p:txBody>
      </p:sp>
    </p:spTree>
    <p:extLst>
      <p:ext uri="{BB962C8B-B14F-4D97-AF65-F5344CB8AC3E}">
        <p14:creationId xmlns:p14="http://schemas.microsoft.com/office/powerpoint/2010/main" val="2282267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170358-8F60-42B5-ADD9-71E791AE4495}" type="datetimeFigureOut">
              <a:rPr lang="en-IN" smtClean="0"/>
              <a:t>29-02-2024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DF1CCA4-A9C7-440A-A6B8-F9FB141F6343}" type="slidenum">
              <a:rPr lang="en-IN" smtClean="0"/>
              <a:t>‹#›</a:t>
            </a:fld>
            <a:endParaRPr lang="en-IN"/>
          </a:p>
        </p:txBody>
      </p:sp>
    </p:spTree>
    <p:extLst>
      <p:ext uri="{BB962C8B-B14F-4D97-AF65-F5344CB8AC3E}">
        <p14:creationId xmlns:p14="http://schemas.microsoft.com/office/powerpoint/2010/main" val="3804140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170358-8F60-42B5-ADD9-71E791AE4495}" type="datetimeFigureOut">
              <a:rPr lang="en-IN" smtClean="0"/>
              <a:t>29-02-2024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DF1CCA4-A9C7-440A-A6B8-F9FB141F6343}" type="slidenum">
              <a:rPr lang="en-IN" smtClean="0"/>
              <a:t>‹#›</a:t>
            </a:fld>
            <a:endParaRPr lang="en-IN"/>
          </a:p>
        </p:txBody>
      </p:sp>
    </p:spTree>
    <p:extLst>
      <p:ext uri="{BB962C8B-B14F-4D97-AF65-F5344CB8AC3E}">
        <p14:creationId xmlns:p14="http://schemas.microsoft.com/office/powerpoint/2010/main" val="4026341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DF1CCA4-A9C7-440A-A6B8-F9FB141F6343}" type="slidenum">
              <a:rPr lang="en-IN" smtClean="0"/>
              <a:t>‹#›</a:t>
            </a:fld>
            <a:endParaRPr lang="en-IN"/>
          </a:p>
        </p:txBody>
      </p:sp>
      <p:sp>
        <p:nvSpPr>
          <p:cNvPr id="5" name="Date Placeholder 4"/>
          <p:cNvSpPr>
            <a:spLocks noGrp="1"/>
          </p:cNvSpPr>
          <p:nvPr>
            <p:ph type="dt" sz="half" idx="10"/>
          </p:nvPr>
        </p:nvSpPr>
        <p:spPr/>
        <p:txBody>
          <a:bodyPr/>
          <a:lstStyle/>
          <a:p>
            <a:fld id="{53170358-8F60-42B5-ADD9-71E791AE4495}" type="datetimeFigureOut">
              <a:rPr lang="en-IN" smtClean="0"/>
              <a:t>29-02-2024</a:t>
            </a:fld>
            <a:endParaRPr lang="en-IN"/>
          </a:p>
        </p:txBody>
      </p:sp>
    </p:spTree>
    <p:extLst>
      <p:ext uri="{BB962C8B-B14F-4D97-AF65-F5344CB8AC3E}">
        <p14:creationId xmlns:p14="http://schemas.microsoft.com/office/powerpoint/2010/main" val="233659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3170358-8F60-42B5-ADD9-71E791AE4495}" type="datetimeFigureOut">
              <a:rPr lang="en-IN" smtClean="0"/>
              <a:t>29-02-2024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DF1CCA4-A9C7-440A-A6B8-F9FB141F6343}" type="slidenum">
              <a:rPr lang="en-IN" smtClean="0"/>
              <a:t>‹#›</a:t>
            </a:fld>
            <a:endParaRPr lang="en-IN"/>
          </a:p>
        </p:txBody>
      </p:sp>
    </p:spTree>
    <p:extLst>
      <p:ext uri="{BB962C8B-B14F-4D97-AF65-F5344CB8AC3E}">
        <p14:creationId xmlns:p14="http://schemas.microsoft.com/office/powerpoint/2010/main" val="226294945"/>
      </p:ext>
    </p:extLst>
  </p:cSld>
  <p:clrMap bg1="lt1" tx1="dk1" bg2="lt2" tx2="dk2" accent1="accent1" accent2="accent2" accent3="accent3" accent4="accent4" accent5="accent5" accent6="accent6" hlink="hlink" folHlink="folHlink"/>
  <p:sldLayoutIdLst>
    <p:sldLayoutId id="2147484454" r:id="rId1"/>
    <p:sldLayoutId id="2147484455" r:id="rId2"/>
    <p:sldLayoutId id="2147484456" r:id="rId3"/>
    <p:sldLayoutId id="2147484457" r:id="rId4"/>
    <p:sldLayoutId id="2147484458" r:id="rId5"/>
    <p:sldLayoutId id="2147484459" r:id="rId6"/>
    <p:sldLayoutId id="2147484460" r:id="rId7"/>
    <p:sldLayoutId id="2147484461" r:id="rId8"/>
    <p:sldLayoutId id="2147484462" r:id="rId9"/>
    <p:sldLayoutId id="2147484463" r:id="rId10"/>
    <p:sldLayoutId id="2147484464" r:id="rId11"/>
    <p:sldLayoutId id="2147484465" r:id="rId12"/>
    <p:sldLayoutId id="2147484466" r:id="rId13"/>
    <p:sldLayoutId id="2147484467" r:id="rId14"/>
    <p:sldLayoutId id="2147484468" r:id="rId15"/>
    <p:sldLayoutId id="214748446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DA924-BF47-A00A-47B0-F961DC6A3797}"/>
              </a:ext>
            </a:extLst>
          </p:cNvPr>
          <p:cNvSpPr>
            <a:spLocks noGrp="1"/>
          </p:cNvSpPr>
          <p:nvPr>
            <p:ph type="ctrTitle"/>
          </p:nvPr>
        </p:nvSpPr>
        <p:spPr>
          <a:xfrm>
            <a:off x="250715" y="616754"/>
            <a:ext cx="8825658" cy="1957494"/>
          </a:xfrm>
        </p:spPr>
        <p:txBody>
          <a:bodyPr>
            <a:noAutofit/>
          </a:bodyPr>
          <a:lstStyle/>
          <a:p>
            <a:r>
              <a:rPr lang="en-IN" sz="4800" dirty="0">
                <a:latin typeface="Arial Rounded MT Bold" panose="020F0704030504030204" pitchFamily="34" charset="0"/>
              </a:rPr>
              <a:t>HOSPITALITY DOMAIN </a:t>
            </a:r>
            <a:br>
              <a:rPr lang="en-IN" sz="4800" dirty="0">
                <a:latin typeface="Arial Rounded MT Bold" panose="020F0704030504030204" pitchFamily="34" charset="0"/>
              </a:rPr>
            </a:br>
            <a:r>
              <a:rPr lang="en-IN" sz="4800" dirty="0">
                <a:latin typeface="Arial Rounded MT Bold" panose="020F0704030504030204" pitchFamily="34" charset="0"/>
              </a:rPr>
              <a:t>ATLIQ GRANDS</a:t>
            </a:r>
          </a:p>
        </p:txBody>
      </p:sp>
      <p:sp>
        <p:nvSpPr>
          <p:cNvPr id="3" name="Subtitle 2">
            <a:extLst>
              <a:ext uri="{FF2B5EF4-FFF2-40B4-BE49-F238E27FC236}">
                <a16:creationId xmlns:a16="http://schemas.microsoft.com/office/drawing/2014/main" id="{955CB35D-7BED-CEB4-2465-8409A9381F24}"/>
              </a:ext>
            </a:extLst>
          </p:cNvPr>
          <p:cNvSpPr>
            <a:spLocks noGrp="1"/>
          </p:cNvSpPr>
          <p:nvPr>
            <p:ph type="subTitle" idx="1"/>
          </p:nvPr>
        </p:nvSpPr>
        <p:spPr>
          <a:xfrm>
            <a:off x="6857999" y="2574248"/>
            <a:ext cx="2060403" cy="744687"/>
          </a:xfrm>
        </p:spPr>
        <p:txBody>
          <a:bodyPr>
            <a:normAutofit/>
          </a:bodyPr>
          <a:lstStyle/>
          <a:p>
            <a:r>
              <a:rPr lang="en-IN" sz="2400" dirty="0">
                <a:solidFill>
                  <a:schemeClr val="accent1"/>
                </a:solidFill>
                <a:latin typeface="Arial Rounded MT Bold" panose="020F0704030504030204" pitchFamily="34" charset="0"/>
              </a:rPr>
              <a:t>(GROUP 3)</a:t>
            </a:r>
          </a:p>
        </p:txBody>
      </p:sp>
      <p:pic>
        <p:nvPicPr>
          <p:cNvPr id="5" name="Picture 4">
            <a:extLst>
              <a:ext uri="{FF2B5EF4-FFF2-40B4-BE49-F238E27FC236}">
                <a16:creationId xmlns:a16="http://schemas.microsoft.com/office/drawing/2014/main" id="{5ABAFC46-012C-8C9F-20E5-91F1250F6D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3238" y="3070627"/>
            <a:ext cx="3241527" cy="3170619"/>
          </a:xfrm>
          <a:prstGeom prst="rect">
            <a:avLst/>
          </a:prstGeom>
        </p:spPr>
      </p:pic>
    </p:spTree>
    <p:extLst>
      <p:ext uri="{BB962C8B-B14F-4D97-AF65-F5344CB8AC3E}">
        <p14:creationId xmlns:p14="http://schemas.microsoft.com/office/powerpoint/2010/main" val="616615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4EE95-8FD7-B35C-8A16-95502AFE5D86}"/>
              </a:ext>
            </a:extLst>
          </p:cNvPr>
          <p:cNvSpPr>
            <a:spLocks noGrp="1"/>
          </p:cNvSpPr>
          <p:nvPr>
            <p:ph type="title"/>
          </p:nvPr>
        </p:nvSpPr>
        <p:spPr>
          <a:xfrm>
            <a:off x="321734" y="155575"/>
            <a:ext cx="8596668" cy="660400"/>
          </a:xfrm>
        </p:spPr>
        <p:txBody>
          <a:bodyPr>
            <a:normAutofit fontScale="90000"/>
          </a:bodyPr>
          <a:lstStyle/>
          <a:p>
            <a:r>
              <a:rPr lang="en-IN" sz="4000" b="1" dirty="0">
                <a:solidFill>
                  <a:schemeClr val="bg1"/>
                </a:solidFill>
                <a:latin typeface="Arial Rounded MT Bold" panose="020F0704030504030204" pitchFamily="34" charset="0"/>
              </a:rPr>
              <a:t>.</a:t>
            </a:r>
            <a:endParaRPr lang="en-IN" sz="4000" dirty="0"/>
          </a:p>
        </p:txBody>
      </p:sp>
      <p:pic>
        <p:nvPicPr>
          <p:cNvPr id="5" name="Content Placeholder 4">
            <a:extLst>
              <a:ext uri="{FF2B5EF4-FFF2-40B4-BE49-F238E27FC236}">
                <a16:creationId xmlns:a16="http://schemas.microsoft.com/office/drawing/2014/main" id="{4B3B52D4-C91B-5EF5-EA45-AB6490168E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734" y="815975"/>
            <a:ext cx="11548531" cy="5798185"/>
          </a:xfrm>
        </p:spPr>
      </p:pic>
      <p:pic>
        <p:nvPicPr>
          <p:cNvPr id="4" name="Picture 3">
            <a:extLst>
              <a:ext uri="{FF2B5EF4-FFF2-40B4-BE49-F238E27FC236}">
                <a16:creationId xmlns:a16="http://schemas.microsoft.com/office/drawing/2014/main" id="{F24C77E4-037B-77EA-3AB4-A2ABA3180D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3920" y="121494"/>
            <a:ext cx="975360" cy="694481"/>
          </a:xfrm>
          <a:prstGeom prst="rect">
            <a:avLst/>
          </a:prstGeom>
        </p:spPr>
      </p:pic>
    </p:spTree>
    <p:extLst>
      <p:ext uri="{BB962C8B-B14F-4D97-AF65-F5344CB8AC3E}">
        <p14:creationId xmlns:p14="http://schemas.microsoft.com/office/powerpoint/2010/main" val="3357834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4EAF7-2747-45D7-E30D-01B1356AD18B}"/>
              </a:ext>
            </a:extLst>
          </p:cNvPr>
          <p:cNvSpPr>
            <a:spLocks noGrp="1"/>
          </p:cNvSpPr>
          <p:nvPr>
            <p:ph type="title"/>
          </p:nvPr>
        </p:nvSpPr>
        <p:spPr>
          <a:xfrm>
            <a:off x="311574" y="155575"/>
            <a:ext cx="8596668" cy="799465"/>
          </a:xfrm>
        </p:spPr>
        <p:txBody>
          <a:bodyPr>
            <a:normAutofit/>
          </a:bodyPr>
          <a:lstStyle/>
          <a:p>
            <a:r>
              <a:rPr lang="en-IN" sz="4000" b="1" dirty="0">
                <a:solidFill>
                  <a:schemeClr val="bg1"/>
                </a:solidFill>
                <a:latin typeface="Arial Rounded MT Bold" panose="020F0704030504030204" pitchFamily="34" charset="0"/>
              </a:rPr>
              <a:t>.</a:t>
            </a:r>
            <a:endParaRPr lang="en-IN" sz="4000" dirty="0"/>
          </a:p>
        </p:txBody>
      </p:sp>
      <p:pic>
        <p:nvPicPr>
          <p:cNvPr id="5" name="Content Placeholder 4">
            <a:extLst>
              <a:ext uri="{FF2B5EF4-FFF2-40B4-BE49-F238E27FC236}">
                <a16:creationId xmlns:a16="http://schemas.microsoft.com/office/drawing/2014/main" id="{B2182933-F124-6CBD-8A15-4BBC2884B2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574" y="860108"/>
            <a:ext cx="11568852" cy="5723572"/>
          </a:xfrm>
        </p:spPr>
      </p:pic>
      <p:pic>
        <p:nvPicPr>
          <p:cNvPr id="4" name="Picture 3">
            <a:extLst>
              <a:ext uri="{FF2B5EF4-FFF2-40B4-BE49-F238E27FC236}">
                <a16:creationId xmlns:a16="http://schemas.microsoft.com/office/drawing/2014/main" id="{EDED6291-6635-20F1-A59A-10F6FC2995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8441" y="155467"/>
            <a:ext cx="975360" cy="694481"/>
          </a:xfrm>
          <a:prstGeom prst="rect">
            <a:avLst/>
          </a:prstGeom>
        </p:spPr>
      </p:pic>
    </p:spTree>
    <p:extLst>
      <p:ext uri="{BB962C8B-B14F-4D97-AF65-F5344CB8AC3E}">
        <p14:creationId xmlns:p14="http://schemas.microsoft.com/office/powerpoint/2010/main" val="4136798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C134F-8CF9-FEFF-A807-F44DD3359EBB}"/>
              </a:ext>
            </a:extLst>
          </p:cNvPr>
          <p:cNvSpPr>
            <a:spLocks noGrp="1"/>
          </p:cNvSpPr>
          <p:nvPr>
            <p:ph type="title"/>
          </p:nvPr>
        </p:nvSpPr>
        <p:spPr>
          <a:xfrm>
            <a:off x="311574" y="243840"/>
            <a:ext cx="8596668" cy="812800"/>
          </a:xfrm>
        </p:spPr>
        <p:txBody>
          <a:bodyPr>
            <a:normAutofit/>
          </a:bodyPr>
          <a:lstStyle/>
          <a:p>
            <a:r>
              <a:rPr lang="en-IN" sz="4000" b="1" dirty="0">
                <a:solidFill>
                  <a:schemeClr val="bg1"/>
                </a:solidFill>
                <a:latin typeface="Arial Rounded MT Bold" panose="020F0704030504030204" pitchFamily="34" charset="0"/>
              </a:rPr>
              <a:t>.</a:t>
            </a:r>
            <a:endParaRPr lang="en-IN" sz="4000" dirty="0"/>
          </a:p>
        </p:txBody>
      </p:sp>
      <p:pic>
        <p:nvPicPr>
          <p:cNvPr id="5" name="Content Placeholder 4">
            <a:extLst>
              <a:ext uri="{FF2B5EF4-FFF2-40B4-BE49-F238E27FC236}">
                <a16:creationId xmlns:a16="http://schemas.microsoft.com/office/drawing/2014/main" id="{3A581F42-F769-E8DE-E225-ECDBA358F3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574" y="890588"/>
            <a:ext cx="11568852" cy="5794692"/>
          </a:xfrm>
        </p:spPr>
      </p:pic>
      <p:pic>
        <p:nvPicPr>
          <p:cNvPr id="4" name="Picture 3">
            <a:extLst>
              <a:ext uri="{FF2B5EF4-FFF2-40B4-BE49-F238E27FC236}">
                <a16:creationId xmlns:a16="http://schemas.microsoft.com/office/drawing/2014/main" id="{8E6C5263-9B6B-AE2B-E601-22F2E27DE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3920" y="155467"/>
            <a:ext cx="975360" cy="694481"/>
          </a:xfrm>
          <a:prstGeom prst="rect">
            <a:avLst/>
          </a:prstGeom>
        </p:spPr>
      </p:pic>
    </p:spTree>
    <p:extLst>
      <p:ext uri="{BB962C8B-B14F-4D97-AF65-F5344CB8AC3E}">
        <p14:creationId xmlns:p14="http://schemas.microsoft.com/office/powerpoint/2010/main" val="3075913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25F08-B5BF-806B-D0E5-56B2742DB53A}"/>
              </a:ext>
            </a:extLst>
          </p:cNvPr>
          <p:cNvSpPr>
            <a:spLocks noGrp="1"/>
          </p:cNvSpPr>
          <p:nvPr>
            <p:ph type="title"/>
          </p:nvPr>
        </p:nvSpPr>
        <p:spPr>
          <a:xfrm>
            <a:off x="677334" y="609600"/>
            <a:ext cx="8596668" cy="822960"/>
          </a:xfrm>
        </p:spPr>
        <p:txBody>
          <a:bodyPr>
            <a:normAutofit/>
          </a:bodyPr>
          <a:lstStyle/>
          <a:p>
            <a:r>
              <a:rPr lang="en-IN" sz="4000" b="1" dirty="0">
                <a:latin typeface="Arial Rounded MT Bold" panose="020F0704030504030204" pitchFamily="34" charset="0"/>
              </a:rPr>
              <a:t>KEY</a:t>
            </a:r>
            <a:r>
              <a:rPr lang="en-IN" dirty="0"/>
              <a:t> </a:t>
            </a:r>
            <a:r>
              <a:rPr lang="en-IN" sz="4000" b="1" dirty="0">
                <a:latin typeface="Arial Rounded MT Bold" panose="020F0704030504030204" pitchFamily="34" charset="0"/>
              </a:rPr>
              <a:t>FINDINGS</a:t>
            </a:r>
          </a:p>
        </p:txBody>
      </p:sp>
      <p:sp>
        <p:nvSpPr>
          <p:cNvPr id="3" name="Content Placeholder 2">
            <a:extLst>
              <a:ext uri="{FF2B5EF4-FFF2-40B4-BE49-F238E27FC236}">
                <a16:creationId xmlns:a16="http://schemas.microsoft.com/office/drawing/2014/main" id="{B3319A82-5F4D-ACDB-0ECC-179766A0CC8C}"/>
              </a:ext>
            </a:extLst>
          </p:cNvPr>
          <p:cNvSpPr>
            <a:spLocks noGrp="1"/>
          </p:cNvSpPr>
          <p:nvPr>
            <p:ph idx="1"/>
          </p:nvPr>
        </p:nvSpPr>
        <p:spPr>
          <a:xfrm>
            <a:off x="677334" y="1432561"/>
            <a:ext cx="8923866" cy="4958080"/>
          </a:xfrm>
        </p:spPr>
        <p:txBody>
          <a:bodyPr>
            <a:normAutofit fontScale="25000" lnSpcReduction="20000"/>
          </a:bodyPr>
          <a:lstStyle/>
          <a:p>
            <a:pPr marL="0" indent="0" algn="just">
              <a:buNone/>
            </a:pPr>
            <a:r>
              <a:rPr lang="en-US" sz="6400" dirty="0">
                <a:latin typeface="Arial" panose="020B0604020202020204" pitchFamily="34" charset="0"/>
                <a:cs typeface="Arial" panose="020B0604020202020204" pitchFamily="34" charset="0"/>
              </a:rPr>
              <a:t>After analyzing the data, we were able to derive these insights:</a:t>
            </a:r>
          </a:p>
          <a:p>
            <a:pPr algn="just"/>
            <a:r>
              <a:rPr lang="en-US" sz="6400" dirty="0">
                <a:latin typeface="Arial" panose="020B0604020202020204" pitchFamily="34" charset="0"/>
                <a:cs typeface="Arial" panose="020B0604020202020204" pitchFamily="34" charset="0"/>
              </a:rPr>
              <a:t>Over the period of three months </a:t>
            </a:r>
            <a:r>
              <a:rPr lang="en-US" sz="6400" b="1" dirty="0">
                <a:latin typeface="Arial" panose="020B0604020202020204" pitchFamily="34" charset="0"/>
                <a:cs typeface="Arial" panose="020B0604020202020204" pitchFamily="34" charset="0"/>
              </a:rPr>
              <a:t>(May, June, and July)</a:t>
            </a:r>
            <a:r>
              <a:rPr lang="en-US" sz="6400" dirty="0">
                <a:latin typeface="Arial" panose="020B0604020202020204" pitchFamily="34" charset="0"/>
                <a:cs typeface="Arial" panose="020B0604020202020204" pitchFamily="34" charset="0"/>
              </a:rPr>
              <a:t>, AtliQ Grands were able to generate a revenue of approximately </a:t>
            </a:r>
            <a:r>
              <a:rPr lang="en-US" sz="6400" b="1" dirty="0">
                <a:latin typeface="Arial" panose="020B0604020202020204" pitchFamily="34" charset="0"/>
                <a:cs typeface="Arial" panose="020B0604020202020204" pitchFamily="34" charset="0"/>
              </a:rPr>
              <a:t>1.7 billion (1.69b)</a:t>
            </a:r>
            <a:r>
              <a:rPr lang="en-US" sz="6400" dirty="0">
                <a:latin typeface="Arial" panose="020B0604020202020204" pitchFamily="34" charset="0"/>
                <a:cs typeface="Arial" panose="020B0604020202020204" pitchFamily="34" charset="0"/>
              </a:rPr>
              <a:t>. During this period, Revenue, ADR, occupancy, and RevPar increased from the latest previous week.</a:t>
            </a:r>
          </a:p>
          <a:p>
            <a:pPr algn="just"/>
            <a:r>
              <a:rPr lang="en-US" sz="6400" dirty="0">
                <a:latin typeface="Arial" panose="020B0604020202020204" pitchFamily="34" charset="0"/>
                <a:cs typeface="Arial" panose="020B0604020202020204" pitchFamily="34" charset="0"/>
              </a:rPr>
              <a:t>The overall average rating is </a:t>
            </a:r>
            <a:r>
              <a:rPr lang="en-US" sz="6400" b="1" dirty="0">
                <a:latin typeface="Arial" panose="020B0604020202020204" pitchFamily="34" charset="0"/>
                <a:cs typeface="Arial" panose="020B0604020202020204" pitchFamily="34" charset="0"/>
              </a:rPr>
              <a:t>3.62</a:t>
            </a:r>
            <a:r>
              <a:rPr lang="en-US" sz="6400" dirty="0">
                <a:latin typeface="Arial" panose="020B0604020202020204" pitchFamily="34" charset="0"/>
                <a:cs typeface="Arial" panose="020B0604020202020204" pitchFamily="34" charset="0"/>
              </a:rPr>
              <a:t>. Customer satisfaction has improved over the past three months, with an average rating increase of </a:t>
            </a:r>
            <a:r>
              <a:rPr lang="en-US" sz="6400" b="1" dirty="0">
                <a:latin typeface="Arial" panose="020B0604020202020204" pitchFamily="34" charset="0"/>
                <a:cs typeface="Arial" panose="020B0604020202020204" pitchFamily="34" charset="0"/>
              </a:rPr>
              <a:t>1.27%. </a:t>
            </a:r>
            <a:r>
              <a:rPr lang="en-US" sz="6400" dirty="0">
                <a:latin typeface="Arial" panose="020B0604020202020204" pitchFamily="34" charset="0"/>
                <a:cs typeface="Arial" panose="020B0604020202020204" pitchFamily="34" charset="0"/>
              </a:rPr>
              <a:t>Although some hotels have ratings lower than the average.</a:t>
            </a:r>
          </a:p>
          <a:p>
            <a:pPr algn="just"/>
            <a:r>
              <a:rPr lang="en-US" sz="6400" dirty="0">
                <a:latin typeface="Arial" panose="020B0604020202020204" pitchFamily="34" charset="0"/>
                <a:cs typeface="Arial" panose="020B0604020202020204" pitchFamily="34" charset="0"/>
              </a:rPr>
              <a:t>Weekends consistently exhibit higher occupancy rates than weekdays. There is no significant difference in ADR for weekdays and weekends. This shows that the hotel is using a flat pricing strategy.</a:t>
            </a:r>
          </a:p>
          <a:p>
            <a:pPr algn="just"/>
            <a:r>
              <a:rPr lang="en-US" sz="6400" dirty="0">
                <a:latin typeface="Arial" panose="020B0604020202020204" pitchFamily="34" charset="0"/>
                <a:cs typeface="Arial" panose="020B0604020202020204" pitchFamily="34" charset="0"/>
              </a:rPr>
              <a:t>Other travel platforms/channels are the primary booking source, generating </a:t>
            </a:r>
            <a:r>
              <a:rPr lang="en-US" sz="6400" b="1" dirty="0">
                <a:latin typeface="Arial" panose="020B0604020202020204" pitchFamily="34" charset="0"/>
                <a:cs typeface="Arial" panose="020B0604020202020204" pitchFamily="34" charset="0"/>
              </a:rPr>
              <a:t>40% </a:t>
            </a:r>
            <a:r>
              <a:rPr lang="en-US" sz="6400" dirty="0">
                <a:latin typeface="Arial" panose="020B0604020202020204" pitchFamily="34" charset="0"/>
                <a:cs typeface="Arial" panose="020B0604020202020204" pitchFamily="34" charset="0"/>
              </a:rPr>
              <a:t>of total bookings and revenue. Direct offline booking contributes the least to bookings and revenue generation, with </a:t>
            </a:r>
            <a:r>
              <a:rPr lang="en-US" sz="6400" b="1" dirty="0">
                <a:latin typeface="Arial" panose="020B0604020202020204" pitchFamily="34" charset="0"/>
                <a:cs typeface="Arial" panose="020B0604020202020204" pitchFamily="34" charset="0"/>
              </a:rPr>
              <a:t>5%.</a:t>
            </a:r>
          </a:p>
          <a:p>
            <a:pPr algn="just"/>
            <a:r>
              <a:rPr lang="en-US" sz="6400" dirty="0">
                <a:latin typeface="Arial" panose="020B0604020202020204" pitchFamily="34" charset="0"/>
                <a:cs typeface="Arial" panose="020B0604020202020204" pitchFamily="34" charset="0"/>
              </a:rPr>
              <a:t>The Average Daily(ADR) Rate is higher on direct offline (hotel premises) compared to other booking platforms.</a:t>
            </a:r>
          </a:p>
          <a:p>
            <a:pPr algn="just"/>
            <a:r>
              <a:rPr lang="en-US" sz="6400" dirty="0">
                <a:latin typeface="Arial" panose="020B0604020202020204" pitchFamily="34" charset="0"/>
                <a:cs typeface="Arial" panose="020B0604020202020204" pitchFamily="34" charset="0"/>
              </a:rPr>
              <a:t>The Luxury room category contributes the majority of revenue and bookings. Mumbai city contributes most of the revenue, followed by Bangalore, Hyderabad, and Delhi.</a:t>
            </a:r>
          </a:p>
          <a:p>
            <a:pPr algn="just"/>
            <a:r>
              <a:rPr lang="en-US" sz="6400" dirty="0">
                <a:latin typeface="Arial" panose="020B0604020202020204" pitchFamily="34" charset="0"/>
                <a:cs typeface="Arial" panose="020B0604020202020204" pitchFamily="34" charset="0"/>
              </a:rPr>
              <a:t>There is a correlation between revenue and average ratings, in that ratings with high ratings tend to generate more revenue.</a:t>
            </a:r>
          </a:p>
          <a:p>
            <a:pPr algn="just"/>
            <a:endParaRPr lang="en-IN" dirty="0"/>
          </a:p>
        </p:txBody>
      </p:sp>
      <p:pic>
        <p:nvPicPr>
          <p:cNvPr id="4" name="Picture 3">
            <a:extLst>
              <a:ext uri="{FF2B5EF4-FFF2-40B4-BE49-F238E27FC236}">
                <a16:creationId xmlns:a16="http://schemas.microsoft.com/office/drawing/2014/main" id="{50D8478E-6447-AE6D-FD5C-4B3F0E806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9109" y="311954"/>
            <a:ext cx="1124893" cy="1100286"/>
          </a:xfrm>
          <a:prstGeom prst="rect">
            <a:avLst/>
          </a:prstGeom>
        </p:spPr>
      </p:pic>
    </p:spTree>
    <p:extLst>
      <p:ext uri="{BB962C8B-B14F-4D97-AF65-F5344CB8AC3E}">
        <p14:creationId xmlns:p14="http://schemas.microsoft.com/office/powerpoint/2010/main" val="2973543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2B4DC-A56E-4B0D-2A3F-5A8802E84770}"/>
              </a:ext>
            </a:extLst>
          </p:cNvPr>
          <p:cNvSpPr>
            <a:spLocks noGrp="1"/>
          </p:cNvSpPr>
          <p:nvPr>
            <p:ph type="title"/>
          </p:nvPr>
        </p:nvSpPr>
        <p:spPr>
          <a:xfrm>
            <a:off x="548640" y="613438"/>
            <a:ext cx="8596668" cy="772160"/>
          </a:xfrm>
        </p:spPr>
        <p:txBody>
          <a:bodyPr/>
          <a:lstStyle/>
          <a:p>
            <a:r>
              <a:rPr lang="en-IN" sz="3600" b="1" dirty="0">
                <a:latin typeface="Arial Rounded MT Bold" panose="020F0704030504030204" pitchFamily="34" charset="0"/>
              </a:rPr>
              <a:t>KEY</a:t>
            </a:r>
            <a:r>
              <a:rPr lang="en-IN" dirty="0"/>
              <a:t> </a:t>
            </a:r>
            <a:r>
              <a:rPr lang="en-IN" b="1" dirty="0">
                <a:latin typeface="Arial Rounded MT Bold" panose="020F0704030504030204" pitchFamily="34" charset="0"/>
              </a:rPr>
              <a:t>INSIGHTS</a:t>
            </a:r>
            <a:endParaRPr lang="en-IN" dirty="0"/>
          </a:p>
        </p:txBody>
      </p:sp>
      <p:sp>
        <p:nvSpPr>
          <p:cNvPr id="3" name="Content Placeholder 2">
            <a:extLst>
              <a:ext uri="{FF2B5EF4-FFF2-40B4-BE49-F238E27FC236}">
                <a16:creationId xmlns:a16="http://schemas.microsoft.com/office/drawing/2014/main" id="{C6397593-407D-44B5-432F-5B32645F545A}"/>
              </a:ext>
            </a:extLst>
          </p:cNvPr>
          <p:cNvSpPr>
            <a:spLocks noGrp="1"/>
          </p:cNvSpPr>
          <p:nvPr>
            <p:ph idx="1"/>
          </p:nvPr>
        </p:nvSpPr>
        <p:spPr>
          <a:xfrm>
            <a:off x="548640" y="1676401"/>
            <a:ext cx="9093200" cy="3860800"/>
          </a:xfrm>
        </p:spPr>
        <p:txBody>
          <a:bodyPr/>
          <a:lstStyle/>
          <a:p>
            <a:pPr algn="just"/>
            <a:r>
              <a:rPr lang="en-US" sz="1600" dirty="0">
                <a:latin typeface="Arial" panose="020B0604020202020204" pitchFamily="34" charset="0"/>
                <a:cs typeface="Arial" panose="020B0604020202020204" pitchFamily="34" charset="0"/>
              </a:rPr>
              <a:t>The rule of demand and supply and price elasticity is different for the travel, tourism, and hospitality industry. Therefore, the hotel should leverage dynamic pricing to increase revenue generation and increase prices for peak days and weekends.</a:t>
            </a:r>
          </a:p>
          <a:p>
            <a:pPr algn="just"/>
            <a:r>
              <a:rPr lang="en-US" sz="1600" dirty="0">
                <a:latin typeface="Arial" panose="020B0604020202020204" pitchFamily="34" charset="0"/>
                <a:cs typeface="Arial" panose="020B0604020202020204" pitchFamily="34" charset="0"/>
              </a:rPr>
              <a:t>Consider differential pricing strategies for their offline booking platforms by implementing targeted marketing campaigns/promotions to boost bookings and in turn increase revenue.</a:t>
            </a:r>
          </a:p>
          <a:p>
            <a:pPr algn="just"/>
            <a:r>
              <a:rPr lang="en-US" sz="1600" dirty="0">
                <a:latin typeface="Arial" panose="020B0604020202020204" pitchFamily="34" charset="0"/>
                <a:cs typeface="Arial" panose="020B0604020202020204" pitchFamily="34" charset="0"/>
              </a:rPr>
              <a:t>AtliQ Grands should pay more attention to customer reviews and ratings and focus on improving customer satisfaction further by addressing critical areas identified in customer reviews.</a:t>
            </a:r>
          </a:p>
          <a:p>
            <a:pPr algn="just"/>
            <a:r>
              <a:rPr lang="en-US" sz="1600" dirty="0">
                <a:latin typeface="Arial" panose="020B0604020202020204" pitchFamily="34" charset="0"/>
                <a:cs typeface="Arial" panose="020B0604020202020204" pitchFamily="34" charset="0"/>
              </a:rPr>
              <a:t>Explore opportunities to increase direct bookings through the hotel’s website to reduce dependence on other online platforms.</a:t>
            </a:r>
          </a:p>
          <a:p>
            <a:pPr marL="0" indent="0">
              <a:buNone/>
            </a:pPr>
            <a:endParaRPr lang="en-IN" dirty="0"/>
          </a:p>
        </p:txBody>
      </p:sp>
      <p:pic>
        <p:nvPicPr>
          <p:cNvPr id="4" name="Picture 3">
            <a:extLst>
              <a:ext uri="{FF2B5EF4-FFF2-40B4-BE49-F238E27FC236}">
                <a16:creationId xmlns:a16="http://schemas.microsoft.com/office/drawing/2014/main" id="{411557E4-2A59-A2D4-6AEC-BB352827C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9109" y="311954"/>
            <a:ext cx="1124893" cy="1100286"/>
          </a:xfrm>
          <a:prstGeom prst="rect">
            <a:avLst/>
          </a:prstGeom>
        </p:spPr>
      </p:pic>
    </p:spTree>
    <p:extLst>
      <p:ext uri="{BB962C8B-B14F-4D97-AF65-F5344CB8AC3E}">
        <p14:creationId xmlns:p14="http://schemas.microsoft.com/office/powerpoint/2010/main" val="1809004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3CAD9-784B-FEE8-9D99-C508306B5948}"/>
              </a:ext>
            </a:extLst>
          </p:cNvPr>
          <p:cNvSpPr>
            <a:spLocks noGrp="1"/>
          </p:cNvSpPr>
          <p:nvPr>
            <p:ph type="title"/>
          </p:nvPr>
        </p:nvSpPr>
        <p:spPr>
          <a:xfrm>
            <a:off x="2648374" y="2890520"/>
            <a:ext cx="5449146" cy="1076960"/>
          </a:xfrm>
        </p:spPr>
        <p:txBody>
          <a:bodyPr>
            <a:normAutofit fontScale="90000"/>
          </a:bodyPr>
          <a:lstStyle/>
          <a:p>
            <a:r>
              <a:rPr lang="en-IN" sz="6600" b="1" dirty="0">
                <a:latin typeface="Arial Rounded MT Bold" panose="020F0704030504030204" pitchFamily="34" charset="0"/>
              </a:rPr>
              <a:t>THANK YOU</a:t>
            </a:r>
          </a:p>
        </p:txBody>
      </p:sp>
      <p:sp>
        <p:nvSpPr>
          <p:cNvPr id="3" name="Content Placeholder 2">
            <a:extLst>
              <a:ext uri="{FF2B5EF4-FFF2-40B4-BE49-F238E27FC236}">
                <a16:creationId xmlns:a16="http://schemas.microsoft.com/office/drawing/2014/main" id="{5D0F6EBA-8386-74DE-FB1A-4A90CB3E3497}"/>
              </a:ext>
            </a:extLst>
          </p:cNvPr>
          <p:cNvSpPr>
            <a:spLocks noGrp="1"/>
          </p:cNvSpPr>
          <p:nvPr>
            <p:ph idx="1"/>
          </p:nvPr>
        </p:nvSpPr>
        <p:spPr>
          <a:xfrm>
            <a:off x="677334" y="5608320"/>
            <a:ext cx="8596668" cy="433042"/>
          </a:xfrm>
        </p:spPr>
        <p:txBody>
          <a:bodyPr>
            <a:normAutofit/>
          </a:bodyPr>
          <a:lstStyle/>
          <a:p>
            <a:pPr marL="0" indent="0">
              <a:buNone/>
            </a:pPr>
            <a:r>
              <a:rPr lang="en-IN" sz="800" dirty="0"/>
              <a:t>.</a:t>
            </a:r>
          </a:p>
        </p:txBody>
      </p:sp>
    </p:spTree>
    <p:extLst>
      <p:ext uri="{BB962C8B-B14F-4D97-AF65-F5344CB8AC3E}">
        <p14:creationId xmlns:p14="http://schemas.microsoft.com/office/powerpoint/2010/main" val="77074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7B73D-19C1-3C3A-B0C3-CDFC57461F05}"/>
              </a:ext>
            </a:extLst>
          </p:cNvPr>
          <p:cNvSpPr>
            <a:spLocks noGrp="1"/>
          </p:cNvSpPr>
          <p:nvPr>
            <p:ph type="title"/>
          </p:nvPr>
        </p:nvSpPr>
        <p:spPr>
          <a:xfrm>
            <a:off x="677334" y="609600"/>
            <a:ext cx="8596668" cy="802640"/>
          </a:xfrm>
        </p:spPr>
        <p:txBody>
          <a:bodyPr>
            <a:normAutofit/>
          </a:bodyPr>
          <a:lstStyle/>
          <a:p>
            <a:r>
              <a:rPr lang="en-IN" sz="4000" b="1" dirty="0">
                <a:latin typeface="Arial Rounded MT Bold" panose="020F0704030504030204" pitchFamily="34" charset="0"/>
              </a:rPr>
              <a:t>INTRODUCTION</a:t>
            </a:r>
          </a:p>
        </p:txBody>
      </p:sp>
      <p:sp>
        <p:nvSpPr>
          <p:cNvPr id="3" name="Content Placeholder 2">
            <a:extLst>
              <a:ext uri="{FF2B5EF4-FFF2-40B4-BE49-F238E27FC236}">
                <a16:creationId xmlns:a16="http://schemas.microsoft.com/office/drawing/2014/main" id="{1F2E327F-4197-985D-39D6-EA7C718538FF}"/>
              </a:ext>
            </a:extLst>
          </p:cNvPr>
          <p:cNvSpPr>
            <a:spLocks noGrp="1"/>
          </p:cNvSpPr>
          <p:nvPr>
            <p:ph idx="1"/>
          </p:nvPr>
        </p:nvSpPr>
        <p:spPr>
          <a:xfrm>
            <a:off x="677334" y="1564640"/>
            <a:ext cx="8873066" cy="4683759"/>
          </a:xfrm>
        </p:spPr>
        <p:txBody>
          <a:bodyPr>
            <a:normAutofit/>
          </a:bodyPr>
          <a:lstStyle/>
          <a:p>
            <a:pPr marL="0" indent="0" algn="just">
              <a:buNone/>
            </a:pPr>
            <a:r>
              <a:rPr lang="en-US" b="1" dirty="0">
                <a:latin typeface="Arial" panose="020B0604020202020204" pitchFamily="34" charset="0"/>
                <a:cs typeface="Arial" panose="020B0604020202020204" pitchFamily="34" charset="0"/>
              </a:rPr>
              <a:t>Revenue generation </a:t>
            </a:r>
            <a:r>
              <a:rPr lang="en-US" dirty="0">
                <a:latin typeface="Arial" panose="020B0604020202020204" pitchFamily="34" charset="0"/>
                <a:cs typeface="Arial" panose="020B0604020202020204" pitchFamily="34" charset="0"/>
              </a:rPr>
              <a:t>is the way or manner in which a company sells itself and its products to the public to make money. It is a strategic operation that touches every part of an organization; it is not just sales or marketing. In the </a:t>
            </a:r>
            <a:r>
              <a:rPr lang="en-US" b="1" dirty="0">
                <a:latin typeface="Arial" panose="020B0604020202020204" pitchFamily="34" charset="0"/>
                <a:cs typeface="Arial" panose="020B0604020202020204" pitchFamily="34" charset="0"/>
              </a:rPr>
              <a:t>hospitality domain</a:t>
            </a:r>
            <a:r>
              <a:rPr lang="en-US" dirty="0">
                <a:latin typeface="Arial" panose="020B0604020202020204" pitchFamily="34" charset="0"/>
                <a:cs typeface="Arial" panose="020B0604020202020204" pitchFamily="34" charset="0"/>
              </a:rPr>
              <a:t>, revenue is generated through hotel room rentals, meeting space occupancy, and sales of food or beverages. Businesses face a period of growth and decline, and the hospitality industry is no exception. One thing is certain and phenomenal, the hospitality industry lives and dies by its customers. Good customer service can be a revenue generator for a hotel. Focusing on small details can mean the difference between remaining stagnant or increasing profitability. Small things add up.</a:t>
            </a:r>
          </a:p>
          <a:p>
            <a:pPr marL="0" indent="0" algn="just">
              <a:buNone/>
            </a:pPr>
            <a:r>
              <a:rPr lang="en-US" dirty="0">
                <a:latin typeface="Arial" panose="020B0604020202020204" pitchFamily="34" charset="0"/>
                <a:cs typeface="Arial" panose="020B0604020202020204" pitchFamily="34" charset="0"/>
              </a:rPr>
              <a:t>This document presents the analysis of hotel data for AtliQ Grands, from May 2022 - July 2022. This will enable us to gain insights into various aspects of hotel management, including, customer ratings, occupancy rates, revenue, and bookings. This analysis was performed using Microsoft Excel ,Tableau and Power BI, a powerful data visualization and analytics tools.</a:t>
            </a:r>
          </a:p>
          <a:p>
            <a:pPr marL="0" indent="0" algn="just">
              <a:buNone/>
            </a:pPr>
            <a:endParaRPr lang="en-IN" dirty="0"/>
          </a:p>
        </p:txBody>
      </p:sp>
      <p:pic>
        <p:nvPicPr>
          <p:cNvPr id="4" name="Picture 3">
            <a:extLst>
              <a:ext uri="{FF2B5EF4-FFF2-40B4-BE49-F238E27FC236}">
                <a16:creationId xmlns:a16="http://schemas.microsoft.com/office/drawing/2014/main" id="{1DC02620-057C-28A9-31EC-78E5E9D6A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9109" y="311954"/>
            <a:ext cx="1124893" cy="1100286"/>
          </a:xfrm>
          <a:prstGeom prst="rect">
            <a:avLst/>
          </a:prstGeom>
        </p:spPr>
      </p:pic>
    </p:spTree>
    <p:extLst>
      <p:ext uri="{BB962C8B-B14F-4D97-AF65-F5344CB8AC3E}">
        <p14:creationId xmlns:p14="http://schemas.microsoft.com/office/powerpoint/2010/main" val="205981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C52FD-F20A-A6CF-FA04-F35AEE7BEB7A}"/>
              </a:ext>
            </a:extLst>
          </p:cNvPr>
          <p:cNvSpPr>
            <a:spLocks noGrp="1"/>
          </p:cNvSpPr>
          <p:nvPr>
            <p:ph type="title"/>
          </p:nvPr>
        </p:nvSpPr>
        <p:spPr>
          <a:xfrm>
            <a:off x="677334" y="609600"/>
            <a:ext cx="8596668" cy="772160"/>
          </a:xfrm>
        </p:spPr>
        <p:txBody>
          <a:bodyPr/>
          <a:lstStyle/>
          <a:p>
            <a:r>
              <a:rPr lang="en-IN" sz="4000" b="1" dirty="0">
                <a:latin typeface="Arial Rounded MT Bold" panose="020F0704030504030204" pitchFamily="34" charset="0"/>
              </a:rPr>
              <a:t>DATA</a:t>
            </a:r>
            <a:r>
              <a:rPr lang="en-IN" b="1" i="0" dirty="0">
                <a:solidFill>
                  <a:srgbClr val="242424"/>
                </a:solidFill>
                <a:effectLst/>
                <a:latin typeface="source-serif-pro"/>
              </a:rPr>
              <a:t> </a:t>
            </a:r>
            <a:r>
              <a:rPr lang="en-IN" sz="4000" b="1" dirty="0">
                <a:latin typeface="Arial Rounded MT Bold" panose="020F0704030504030204" pitchFamily="34" charset="0"/>
              </a:rPr>
              <a:t>OVERVIEW</a:t>
            </a:r>
          </a:p>
        </p:txBody>
      </p:sp>
      <p:sp>
        <p:nvSpPr>
          <p:cNvPr id="3" name="Content Placeholder 2">
            <a:extLst>
              <a:ext uri="{FF2B5EF4-FFF2-40B4-BE49-F238E27FC236}">
                <a16:creationId xmlns:a16="http://schemas.microsoft.com/office/drawing/2014/main" id="{386D71B4-DA50-97F9-854C-DA9B2DF8F1A3}"/>
              </a:ext>
            </a:extLst>
          </p:cNvPr>
          <p:cNvSpPr>
            <a:spLocks noGrp="1"/>
          </p:cNvSpPr>
          <p:nvPr>
            <p:ph idx="1"/>
          </p:nvPr>
        </p:nvSpPr>
        <p:spPr>
          <a:xfrm>
            <a:off x="677335" y="1625601"/>
            <a:ext cx="8812106" cy="4250268"/>
          </a:xfrm>
        </p:spPr>
        <p:txBody>
          <a:bodyPr>
            <a:normAutofit/>
          </a:bodyPr>
          <a:lstStyle/>
          <a:p>
            <a:pPr marL="0" indent="0" algn="just">
              <a:buNone/>
            </a:pPr>
            <a:r>
              <a:rPr lang="en-US" dirty="0">
                <a:latin typeface="Arial" panose="020B0604020202020204" pitchFamily="34" charset="0"/>
                <a:cs typeface="Arial" panose="020B0604020202020204" pitchFamily="34" charset="0"/>
              </a:rPr>
              <a:t>The data model in Power BI consists of five tables:</a:t>
            </a:r>
          </a:p>
          <a:p>
            <a:pPr algn="just"/>
            <a:r>
              <a:rPr lang="en-US" b="1" dirty="0">
                <a:latin typeface="Arial" panose="020B0604020202020204" pitchFamily="34" charset="0"/>
                <a:cs typeface="Arial" panose="020B0604020202020204" pitchFamily="34" charset="0"/>
              </a:rPr>
              <a:t>dim_date</a:t>
            </a:r>
            <a:r>
              <a:rPr lang="en-US" dirty="0">
                <a:latin typeface="Arial" panose="020B0604020202020204" pitchFamily="34" charset="0"/>
                <a:cs typeface="Arial" panose="020B0604020202020204" pitchFamily="34" charset="0"/>
              </a:rPr>
              <a:t>: Contains full date information about dates including day type (weekend or weekday), month, and week number (W19 — W32). </a:t>
            </a:r>
          </a:p>
          <a:p>
            <a:pPr algn="just"/>
            <a:r>
              <a:rPr lang="en-US" b="1" dirty="0">
                <a:latin typeface="Arial" panose="020B0604020202020204" pitchFamily="34" charset="0"/>
                <a:cs typeface="Arial" panose="020B0604020202020204" pitchFamily="34" charset="0"/>
              </a:rPr>
              <a:t>dim_hotels</a:t>
            </a:r>
            <a:r>
              <a:rPr lang="en-US" dirty="0">
                <a:latin typeface="Arial" panose="020B0604020202020204" pitchFamily="34" charset="0"/>
                <a:cs typeface="Arial" panose="020B0604020202020204" pitchFamily="34" charset="0"/>
              </a:rPr>
              <a:t>: Stores identity number of the hotel, property name, category it belongs to (luxury/business), and the city it’s located.</a:t>
            </a:r>
          </a:p>
          <a:p>
            <a:pPr algn="just"/>
            <a:r>
              <a:rPr lang="en-US" b="1" dirty="0">
                <a:latin typeface="Arial" panose="020B0604020202020204" pitchFamily="34" charset="0"/>
                <a:cs typeface="Arial" panose="020B0604020202020204" pitchFamily="34" charset="0"/>
              </a:rPr>
              <a:t>dim_rooms</a:t>
            </a:r>
            <a:r>
              <a:rPr lang="en-US" dirty="0">
                <a:latin typeface="Arial" panose="020B0604020202020204" pitchFamily="34" charset="0"/>
                <a:cs typeface="Arial" panose="020B0604020202020204" pitchFamily="34" charset="0"/>
              </a:rPr>
              <a:t>: Includes room id and room class. </a:t>
            </a:r>
          </a:p>
          <a:p>
            <a:pPr algn="just"/>
            <a:r>
              <a:rPr lang="en-US" b="1" dirty="0">
                <a:latin typeface="Arial" panose="020B0604020202020204" pitchFamily="34" charset="0"/>
                <a:cs typeface="Arial" panose="020B0604020202020204" pitchFamily="34" charset="0"/>
              </a:rPr>
              <a:t>fact_bookings</a:t>
            </a:r>
            <a:r>
              <a:rPr lang="en-US" dirty="0">
                <a:latin typeface="Arial" panose="020B0604020202020204" pitchFamily="34" charset="0"/>
                <a:cs typeface="Arial" panose="020B0604020202020204" pitchFamily="34" charset="0"/>
              </a:rPr>
              <a:t>: Stores information about bookings including booking dates, booking platforms, number of guests, revenue, check-in, and checkout dates. </a:t>
            </a:r>
          </a:p>
          <a:p>
            <a:pPr algn="just"/>
            <a:r>
              <a:rPr lang="en-US" b="1" dirty="0">
                <a:latin typeface="Arial" panose="020B0604020202020204" pitchFamily="34" charset="0"/>
                <a:cs typeface="Arial" panose="020B0604020202020204" pitchFamily="34" charset="0"/>
              </a:rPr>
              <a:t>fact_aggregrated_bookings</a:t>
            </a:r>
            <a:r>
              <a:rPr lang="en-US" dirty="0">
                <a:latin typeface="Arial" panose="020B0604020202020204" pitchFamily="34" charset="0"/>
                <a:cs typeface="Arial" panose="020B0604020202020204" pitchFamily="34" charset="0"/>
              </a:rPr>
              <a:t>: Includes successful bookings, hotel id, and capacity. The dimension tables (with the prefix “dim”) have a matching id in the fact tables (with the prefix “fact”). This modeling produces a one-to-many relationship.</a:t>
            </a:r>
          </a:p>
          <a:p>
            <a:pPr algn="just"/>
            <a:endParaRPr lang="en-IN" dirty="0"/>
          </a:p>
        </p:txBody>
      </p:sp>
      <p:pic>
        <p:nvPicPr>
          <p:cNvPr id="4" name="Picture 3">
            <a:extLst>
              <a:ext uri="{FF2B5EF4-FFF2-40B4-BE49-F238E27FC236}">
                <a16:creationId xmlns:a16="http://schemas.microsoft.com/office/drawing/2014/main" id="{D44D65D3-1160-124D-C07C-5BD32B47F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9109" y="311954"/>
            <a:ext cx="1124893" cy="1100286"/>
          </a:xfrm>
          <a:prstGeom prst="rect">
            <a:avLst/>
          </a:prstGeom>
        </p:spPr>
      </p:pic>
    </p:spTree>
    <p:extLst>
      <p:ext uri="{BB962C8B-B14F-4D97-AF65-F5344CB8AC3E}">
        <p14:creationId xmlns:p14="http://schemas.microsoft.com/office/powerpoint/2010/main" val="2619063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C6484-9245-72BF-3369-68678DA20596}"/>
              </a:ext>
            </a:extLst>
          </p:cNvPr>
          <p:cNvSpPr>
            <a:spLocks noGrp="1"/>
          </p:cNvSpPr>
          <p:nvPr>
            <p:ph type="title"/>
          </p:nvPr>
        </p:nvSpPr>
        <p:spPr>
          <a:xfrm>
            <a:off x="677334" y="609600"/>
            <a:ext cx="8596668" cy="822960"/>
          </a:xfrm>
        </p:spPr>
        <p:txBody>
          <a:bodyPr/>
          <a:lstStyle/>
          <a:p>
            <a:r>
              <a:rPr lang="en-IN" sz="4000" b="1" dirty="0">
                <a:latin typeface="Arial Rounded MT Bold" panose="020F0704030504030204" pitchFamily="34" charset="0"/>
              </a:rPr>
              <a:t>KPI</a:t>
            </a:r>
            <a:r>
              <a:rPr lang="en-IN" dirty="0"/>
              <a:t> </a:t>
            </a:r>
            <a:r>
              <a:rPr lang="en-IN" sz="4000" b="1" dirty="0">
                <a:latin typeface="Arial Rounded MT Bold" panose="020F0704030504030204" pitchFamily="34" charset="0"/>
              </a:rPr>
              <a:t>LIST</a:t>
            </a:r>
          </a:p>
        </p:txBody>
      </p:sp>
      <p:sp>
        <p:nvSpPr>
          <p:cNvPr id="3" name="Content Placeholder 2">
            <a:extLst>
              <a:ext uri="{FF2B5EF4-FFF2-40B4-BE49-F238E27FC236}">
                <a16:creationId xmlns:a16="http://schemas.microsoft.com/office/drawing/2014/main" id="{18F6F09B-02C1-5222-9833-1FFF69F79C64}"/>
              </a:ext>
            </a:extLst>
          </p:cNvPr>
          <p:cNvSpPr>
            <a:spLocks noGrp="1"/>
          </p:cNvSpPr>
          <p:nvPr>
            <p:ph idx="1"/>
          </p:nvPr>
        </p:nvSpPr>
        <p:spPr>
          <a:xfrm>
            <a:off x="677334" y="2103120"/>
            <a:ext cx="8596668" cy="4287519"/>
          </a:xfrm>
        </p:spPr>
        <p:txBody>
          <a:bodyPr>
            <a:normAutofit/>
          </a:bodyPr>
          <a:lstStyle/>
          <a:p>
            <a:pPr algn="just">
              <a:buFont typeface="Wingdings" panose="05000000000000000000" pitchFamily="2" charset="2"/>
              <a:buChar char="Ø"/>
            </a:pPr>
            <a:r>
              <a:rPr lang="en-US" dirty="0">
                <a:latin typeface="Arial" panose="020B0604020202020204" pitchFamily="34" charset="0"/>
                <a:cs typeface="Arial" panose="020B0604020202020204" pitchFamily="34" charset="0"/>
              </a:rPr>
              <a:t>Total Revenue</a:t>
            </a:r>
          </a:p>
          <a:p>
            <a:pPr algn="just">
              <a:buFont typeface="Wingdings" panose="05000000000000000000" pitchFamily="2" charset="2"/>
              <a:buChar char="Ø"/>
            </a:pPr>
            <a:r>
              <a:rPr lang="en-US" dirty="0">
                <a:latin typeface="Arial" panose="020B0604020202020204" pitchFamily="34" charset="0"/>
                <a:cs typeface="Arial" panose="020B0604020202020204" pitchFamily="34" charset="0"/>
              </a:rPr>
              <a:t>Total Booking</a:t>
            </a:r>
          </a:p>
          <a:p>
            <a:pPr algn="just">
              <a:buFont typeface="Wingdings" panose="05000000000000000000" pitchFamily="2" charset="2"/>
              <a:buChar char="Ø"/>
            </a:pPr>
            <a:r>
              <a:rPr lang="en-US" dirty="0">
                <a:latin typeface="Arial" panose="020B0604020202020204" pitchFamily="34" charset="0"/>
                <a:cs typeface="Arial" panose="020B0604020202020204" pitchFamily="34" charset="0"/>
              </a:rPr>
              <a:t>Utilize capacity </a:t>
            </a:r>
          </a:p>
          <a:p>
            <a:pPr algn="just">
              <a:buFont typeface="Wingdings" panose="05000000000000000000" pitchFamily="2" charset="2"/>
              <a:buChar char="Ø"/>
            </a:pPr>
            <a:r>
              <a:rPr lang="en-US" dirty="0">
                <a:latin typeface="Arial" panose="020B0604020202020204" pitchFamily="34" charset="0"/>
                <a:cs typeface="Arial" panose="020B0604020202020204" pitchFamily="34" charset="0"/>
              </a:rPr>
              <a:t>Occupancy % </a:t>
            </a:r>
          </a:p>
          <a:p>
            <a:pPr algn="just">
              <a:buFont typeface="Wingdings" panose="05000000000000000000" pitchFamily="2" charset="2"/>
              <a:buChar char="Ø"/>
            </a:pPr>
            <a:r>
              <a:rPr lang="en-US" dirty="0">
                <a:latin typeface="Arial" panose="020B0604020202020204" pitchFamily="34" charset="0"/>
                <a:cs typeface="Arial" panose="020B0604020202020204" pitchFamily="34" charset="0"/>
              </a:rPr>
              <a:t>AVG. Rating</a:t>
            </a:r>
          </a:p>
          <a:p>
            <a:pPr algn="just">
              <a:buFont typeface="Wingdings" panose="05000000000000000000" pitchFamily="2" charset="2"/>
              <a:buChar char="Ø"/>
            </a:pPr>
            <a:r>
              <a:rPr lang="en-US" dirty="0">
                <a:latin typeface="Arial" panose="020B0604020202020204" pitchFamily="34" charset="0"/>
                <a:cs typeface="Arial" panose="020B0604020202020204" pitchFamily="34" charset="0"/>
              </a:rPr>
              <a:t>Cancellation Rate</a:t>
            </a:r>
          </a:p>
          <a:p>
            <a:pPr algn="just">
              <a:buFont typeface="Wingdings" panose="05000000000000000000" pitchFamily="2" charset="2"/>
              <a:buChar char="Ø"/>
            </a:pPr>
            <a:r>
              <a:rPr lang="en-US" dirty="0">
                <a:latin typeface="Arial" panose="020B0604020202020204" pitchFamily="34" charset="0"/>
                <a:cs typeface="Arial" panose="020B0604020202020204" pitchFamily="34" charset="0"/>
              </a:rPr>
              <a:t>Realisation %</a:t>
            </a:r>
          </a:p>
        </p:txBody>
      </p:sp>
      <p:pic>
        <p:nvPicPr>
          <p:cNvPr id="4" name="Picture 3">
            <a:extLst>
              <a:ext uri="{FF2B5EF4-FFF2-40B4-BE49-F238E27FC236}">
                <a16:creationId xmlns:a16="http://schemas.microsoft.com/office/drawing/2014/main" id="{B03D71EE-AC0E-8712-EF9D-6F9ABA37BE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9109" y="311954"/>
            <a:ext cx="1124893" cy="1100286"/>
          </a:xfrm>
          <a:prstGeom prst="rect">
            <a:avLst/>
          </a:prstGeom>
        </p:spPr>
      </p:pic>
    </p:spTree>
    <p:extLst>
      <p:ext uri="{BB962C8B-B14F-4D97-AF65-F5344CB8AC3E}">
        <p14:creationId xmlns:p14="http://schemas.microsoft.com/office/powerpoint/2010/main" val="754586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38E7-E6F1-2BE8-C97C-6A1E410979F9}"/>
              </a:ext>
            </a:extLst>
          </p:cNvPr>
          <p:cNvSpPr>
            <a:spLocks noGrp="1"/>
          </p:cNvSpPr>
          <p:nvPr>
            <p:ph type="title"/>
          </p:nvPr>
        </p:nvSpPr>
        <p:spPr>
          <a:xfrm>
            <a:off x="375920" y="274320"/>
            <a:ext cx="11216640" cy="706964"/>
          </a:xfrm>
        </p:spPr>
        <p:txBody>
          <a:bodyPr>
            <a:normAutofit/>
          </a:bodyPr>
          <a:lstStyle/>
          <a:p>
            <a:r>
              <a:rPr lang="en-IN" sz="4000" b="1" dirty="0">
                <a:latin typeface="Arial Rounded MT Bold" panose="020F0704030504030204" pitchFamily="34" charset="0"/>
              </a:rPr>
              <a:t>EXCEL DASHBOARD</a:t>
            </a:r>
          </a:p>
        </p:txBody>
      </p:sp>
      <p:pic>
        <p:nvPicPr>
          <p:cNvPr id="4" name="Picture 3">
            <a:extLst>
              <a:ext uri="{FF2B5EF4-FFF2-40B4-BE49-F238E27FC236}">
                <a16:creationId xmlns:a16="http://schemas.microsoft.com/office/drawing/2014/main" id="{1FD947D5-6E9B-2264-48ED-A02BD5726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2800" y="193040"/>
            <a:ext cx="924560" cy="746760"/>
          </a:xfrm>
          <a:prstGeom prst="rect">
            <a:avLst/>
          </a:prstGeom>
        </p:spPr>
      </p:pic>
      <p:pic>
        <p:nvPicPr>
          <p:cNvPr id="8" name="Content Placeholder 7">
            <a:extLst>
              <a:ext uri="{FF2B5EF4-FFF2-40B4-BE49-F238E27FC236}">
                <a16:creationId xmlns:a16="http://schemas.microsoft.com/office/drawing/2014/main" id="{06976E6E-049E-F346-7268-F9639595A34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9440" y="981284"/>
            <a:ext cx="10936093" cy="5790291"/>
          </a:xfrm>
        </p:spPr>
      </p:pic>
    </p:spTree>
    <p:extLst>
      <p:ext uri="{BB962C8B-B14F-4D97-AF65-F5344CB8AC3E}">
        <p14:creationId xmlns:p14="http://schemas.microsoft.com/office/powerpoint/2010/main" val="2988520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18B7C-7DA2-2B89-10B9-987EE8F824AE}"/>
              </a:ext>
            </a:extLst>
          </p:cNvPr>
          <p:cNvSpPr>
            <a:spLocks noGrp="1"/>
          </p:cNvSpPr>
          <p:nvPr>
            <p:ph type="title"/>
          </p:nvPr>
        </p:nvSpPr>
        <p:spPr>
          <a:xfrm>
            <a:off x="304800" y="264160"/>
            <a:ext cx="8969202" cy="792480"/>
          </a:xfrm>
        </p:spPr>
        <p:txBody>
          <a:bodyPr>
            <a:normAutofit/>
          </a:bodyPr>
          <a:lstStyle/>
          <a:p>
            <a:r>
              <a:rPr lang="en-IN" sz="4000" b="1" dirty="0">
                <a:latin typeface="Arial Rounded MT Bold" panose="020F0704030504030204" pitchFamily="34" charset="0"/>
              </a:rPr>
              <a:t>TABLEAU</a:t>
            </a:r>
            <a:r>
              <a:rPr lang="en-IN" dirty="0"/>
              <a:t> </a:t>
            </a:r>
            <a:r>
              <a:rPr lang="en-IN" sz="4000" b="1" dirty="0">
                <a:latin typeface="Arial Rounded MT Bold" panose="020F0704030504030204" pitchFamily="34" charset="0"/>
              </a:rPr>
              <a:t>DASHBOARD </a:t>
            </a:r>
          </a:p>
        </p:txBody>
      </p:sp>
      <p:pic>
        <p:nvPicPr>
          <p:cNvPr id="5" name="Content Placeholder 4">
            <a:extLst>
              <a:ext uri="{FF2B5EF4-FFF2-40B4-BE49-F238E27FC236}">
                <a16:creationId xmlns:a16="http://schemas.microsoft.com/office/drawing/2014/main" id="{C9A8DAF3-CCAA-9FE9-7B82-D3641C6AB7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056640"/>
            <a:ext cx="11419840" cy="5537200"/>
          </a:xfrm>
        </p:spPr>
      </p:pic>
      <p:pic>
        <p:nvPicPr>
          <p:cNvPr id="4" name="Picture 3">
            <a:extLst>
              <a:ext uri="{FF2B5EF4-FFF2-40B4-BE49-F238E27FC236}">
                <a16:creationId xmlns:a16="http://schemas.microsoft.com/office/drawing/2014/main" id="{D4947C5A-526C-7134-0056-40150589ED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2480" y="264160"/>
            <a:ext cx="1999442" cy="751744"/>
          </a:xfrm>
          <a:prstGeom prst="rect">
            <a:avLst/>
          </a:prstGeom>
        </p:spPr>
      </p:pic>
    </p:spTree>
    <p:extLst>
      <p:ext uri="{BB962C8B-B14F-4D97-AF65-F5344CB8AC3E}">
        <p14:creationId xmlns:p14="http://schemas.microsoft.com/office/powerpoint/2010/main" val="3804068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BAEC7-0BC8-0A74-92DB-79D925E33B94}"/>
              </a:ext>
            </a:extLst>
          </p:cNvPr>
          <p:cNvSpPr>
            <a:spLocks noGrp="1"/>
          </p:cNvSpPr>
          <p:nvPr>
            <p:ph type="title"/>
          </p:nvPr>
        </p:nvSpPr>
        <p:spPr>
          <a:xfrm>
            <a:off x="345202" y="233584"/>
            <a:ext cx="8596668" cy="701040"/>
          </a:xfrm>
        </p:spPr>
        <p:txBody>
          <a:bodyPr>
            <a:normAutofit/>
          </a:bodyPr>
          <a:lstStyle/>
          <a:p>
            <a:r>
              <a:rPr lang="en-IN" sz="800" dirty="0">
                <a:solidFill>
                  <a:schemeClr val="bg1"/>
                </a:solidFill>
              </a:rPr>
              <a:t>.</a:t>
            </a:r>
          </a:p>
        </p:txBody>
      </p:sp>
      <p:pic>
        <p:nvPicPr>
          <p:cNvPr id="5" name="Content Placeholder 4">
            <a:extLst>
              <a:ext uri="{FF2B5EF4-FFF2-40B4-BE49-F238E27FC236}">
                <a16:creationId xmlns:a16="http://schemas.microsoft.com/office/drawing/2014/main" id="{5B7A3A08-1FC2-AD47-5737-C9F177D2D6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202" y="1026160"/>
            <a:ext cx="11501596" cy="5577840"/>
          </a:xfrm>
        </p:spPr>
      </p:pic>
      <p:pic>
        <p:nvPicPr>
          <p:cNvPr id="3" name="Picture 2">
            <a:extLst>
              <a:ext uri="{FF2B5EF4-FFF2-40B4-BE49-F238E27FC236}">
                <a16:creationId xmlns:a16="http://schemas.microsoft.com/office/drawing/2014/main" id="{3DC33718-ECC9-CEB1-209C-FD4DA7A1F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4240" y="254000"/>
            <a:ext cx="1999442" cy="751744"/>
          </a:xfrm>
          <a:prstGeom prst="rect">
            <a:avLst/>
          </a:prstGeom>
        </p:spPr>
      </p:pic>
    </p:spTree>
    <p:extLst>
      <p:ext uri="{BB962C8B-B14F-4D97-AF65-F5344CB8AC3E}">
        <p14:creationId xmlns:p14="http://schemas.microsoft.com/office/powerpoint/2010/main" val="1675831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1B3B8-376E-731F-89B6-5EF1D68EF413}"/>
              </a:ext>
            </a:extLst>
          </p:cNvPr>
          <p:cNvSpPr>
            <a:spLocks noGrp="1"/>
          </p:cNvSpPr>
          <p:nvPr>
            <p:ph type="title"/>
          </p:nvPr>
        </p:nvSpPr>
        <p:spPr>
          <a:xfrm>
            <a:off x="281094" y="155576"/>
            <a:ext cx="8596668" cy="768984"/>
          </a:xfrm>
        </p:spPr>
        <p:txBody>
          <a:bodyPr>
            <a:normAutofit/>
          </a:bodyPr>
          <a:lstStyle/>
          <a:p>
            <a:r>
              <a:rPr lang="en-IN" sz="4000" b="1" dirty="0">
                <a:latin typeface="Arial Rounded MT Bold" panose="020F0704030504030204" pitchFamily="34" charset="0"/>
              </a:rPr>
              <a:t>POWER</a:t>
            </a:r>
            <a:r>
              <a:rPr lang="en-IN" dirty="0"/>
              <a:t> </a:t>
            </a:r>
            <a:r>
              <a:rPr lang="en-IN" sz="4000" b="1" dirty="0">
                <a:latin typeface="Arial Rounded MT Bold" panose="020F0704030504030204" pitchFamily="34" charset="0"/>
              </a:rPr>
              <a:t>BI</a:t>
            </a:r>
            <a:r>
              <a:rPr lang="en-IN" dirty="0"/>
              <a:t> </a:t>
            </a:r>
            <a:r>
              <a:rPr lang="en-IN" sz="4000" b="1" dirty="0">
                <a:latin typeface="Arial Rounded MT Bold" panose="020F0704030504030204" pitchFamily="34" charset="0"/>
              </a:rPr>
              <a:t>DASHBOARD </a:t>
            </a:r>
          </a:p>
        </p:txBody>
      </p:sp>
      <p:pic>
        <p:nvPicPr>
          <p:cNvPr id="5" name="Content Placeholder 4">
            <a:extLst>
              <a:ext uri="{FF2B5EF4-FFF2-40B4-BE49-F238E27FC236}">
                <a16:creationId xmlns:a16="http://schemas.microsoft.com/office/drawing/2014/main" id="{BFC2FFBB-CE04-6198-5626-FDE409B958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094" y="849948"/>
            <a:ext cx="11629812" cy="5764212"/>
          </a:xfrm>
        </p:spPr>
      </p:pic>
      <p:pic>
        <p:nvPicPr>
          <p:cNvPr id="7" name="Picture 6">
            <a:extLst>
              <a:ext uri="{FF2B5EF4-FFF2-40B4-BE49-F238E27FC236}">
                <a16:creationId xmlns:a16="http://schemas.microsoft.com/office/drawing/2014/main" id="{D4760AD9-80BC-CF78-6DA7-6E581025C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3920" y="155467"/>
            <a:ext cx="975360" cy="694481"/>
          </a:xfrm>
          <a:prstGeom prst="rect">
            <a:avLst/>
          </a:prstGeom>
        </p:spPr>
      </p:pic>
    </p:spTree>
    <p:extLst>
      <p:ext uri="{BB962C8B-B14F-4D97-AF65-F5344CB8AC3E}">
        <p14:creationId xmlns:p14="http://schemas.microsoft.com/office/powerpoint/2010/main" val="3585718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ACBBC-7297-0AE4-B545-CE7542016686}"/>
              </a:ext>
            </a:extLst>
          </p:cNvPr>
          <p:cNvSpPr>
            <a:spLocks noGrp="1"/>
          </p:cNvSpPr>
          <p:nvPr>
            <p:ph type="title"/>
          </p:nvPr>
        </p:nvSpPr>
        <p:spPr>
          <a:xfrm>
            <a:off x="301414" y="155467"/>
            <a:ext cx="8596668" cy="819785"/>
          </a:xfrm>
        </p:spPr>
        <p:txBody>
          <a:bodyPr>
            <a:normAutofit/>
          </a:bodyPr>
          <a:lstStyle/>
          <a:p>
            <a:r>
              <a:rPr lang="en-IN" sz="800" b="1" dirty="0">
                <a:solidFill>
                  <a:schemeClr val="bg1"/>
                </a:solidFill>
                <a:latin typeface="Arial Rounded MT Bold" panose="020F0704030504030204" pitchFamily="34" charset="0"/>
              </a:rPr>
              <a:t>.</a:t>
            </a:r>
            <a:endParaRPr lang="en-IN" sz="800" dirty="0">
              <a:solidFill>
                <a:schemeClr val="bg1"/>
              </a:solidFill>
            </a:endParaRPr>
          </a:p>
        </p:txBody>
      </p:sp>
      <p:pic>
        <p:nvPicPr>
          <p:cNvPr id="5" name="Content Placeholder 4">
            <a:extLst>
              <a:ext uri="{FF2B5EF4-FFF2-40B4-BE49-F238E27FC236}">
                <a16:creationId xmlns:a16="http://schemas.microsoft.com/office/drawing/2014/main" id="{7377E0AB-5434-B390-2CCD-A0213245A5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414" y="890588"/>
            <a:ext cx="11589172" cy="5682932"/>
          </a:xfrm>
        </p:spPr>
      </p:pic>
      <p:pic>
        <p:nvPicPr>
          <p:cNvPr id="4" name="Picture 3">
            <a:extLst>
              <a:ext uri="{FF2B5EF4-FFF2-40B4-BE49-F238E27FC236}">
                <a16:creationId xmlns:a16="http://schemas.microsoft.com/office/drawing/2014/main" id="{4E89D5F6-DD72-C177-71B9-E2BCFD2CD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3920" y="155467"/>
            <a:ext cx="975360" cy="694481"/>
          </a:xfrm>
          <a:prstGeom prst="rect">
            <a:avLst/>
          </a:prstGeom>
        </p:spPr>
      </p:pic>
    </p:spTree>
    <p:extLst>
      <p:ext uri="{BB962C8B-B14F-4D97-AF65-F5344CB8AC3E}">
        <p14:creationId xmlns:p14="http://schemas.microsoft.com/office/powerpoint/2010/main" val="1550905691"/>
      </p:ext>
    </p:extLst>
  </p:cSld>
  <p:clrMapOvr>
    <a:masterClrMapping/>
  </p:clrMapOvr>
</p:sld>
</file>

<file path=ppt/theme/theme1.xml><?xml version="1.0" encoding="utf-8"?>
<a:theme xmlns:a="http://schemas.openxmlformats.org/drawingml/2006/main" name="Fac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576</TotalTime>
  <Words>752</Words>
  <Application>Microsoft Office PowerPoint</Application>
  <PresentationFormat>Widescreen</PresentationFormat>
  <Paragraphs>44</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Arial Rounded MT Bold</vt:lpstr>
      <vt:lpstr>source-serif-pro</vt:lpstr>
      <vt:lpstr>Trebuchet MS</vt:lpstr>
      <vt:lpstr>Wingdings</vt:lpstr>
      <vt:lpstr>Wingdings 3</vt:lpstr>
      <vt:lpstr>Facet</vt:lpstr>
      <vt:lpstr>HOSPITALITY DOMAIN  ATLIQ GRANDS</vt:lpstr>
      <vt:lpstr>INTRODUCTION</vt:lpstr>
      <vt:lpstr>DATA OVERVIEW</vt:lpstr>
      <vt:lpstr>KPI LIST</vt:lpstr>
      <vt:lpstr>EXCEL DASHBOARD</vt:lpstr>
      <vt:lpstr>TABLEAU DASHBOARD </vt:lpstr>
      <vt:lpstr>.</vt:lpstr>
      <vt:lpstr>POWER BI DASHBOARD </vt:lpstr>
      <vt:lpstr>.</vt:lpstr>
      <vt:lpstr>.</vt:lpstr>
      <vt:lpstr>.</vt:lpstr>
      <vt:lpstr>.</vt:lpstr>
      <vt:lpstr>KEY FINDINGS</vt:lpstr>
      <vt:lpstr>KEY INSIGHTS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Preeti Kumari</dc:creator>
  <cp:lastModifiedBy>Vinu</cp:lastModifiedBy>
  <cp:revision>8</cp:revision>
  <dcterms:created xsi:type="dcterms:W3CDTF">2024-01-07T15:58:51Z</dcterms:created>
  <dcterms:modified xsi:type="dcterms:W3CDTF">2024-02-29T16:33:00Z</dcterms:modified>
</cp:coreProperties>
</file>